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0" r:id="rId5"/>
    <p:sldId id="258" r:id="rId6"/>
    <p:sldId id="263" r:id="rId7"/>
    <p:sldId id="259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kratis An" initials="SA" lastIdx="1" clrIdx="0">
    <p:extLst>
      <p:ext uri="{19B8F6BF-5375-455C-9EA6-DF929625EA0E}">
        <p15:presenceInfo xmlns:p15="http://schemas.microsoft.com/office/powerpoint/2012/main" userId="4cdbf223674bcb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2T11:49:02.901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3686-3553-468C-8C9F-55872D375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0BCFC-4183-4A2E-AE3E-6573BBAE9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505D4-8913-44AE-8706-0F194844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38A15-66DE-4EAA-B0C4-2E699B9E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124EF-1A33-432A-BE96-6D90EFB2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41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FAF3-9980-4D67-AD3B-86ABF63B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E325C-2491-4900-AA73-6E9829F60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CF6A-E3BA-42EE-9F94-8680AB3F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D71DA-0181-4C78-94B5-1DBEB529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33775-6A6C-4226-BBEC-D5B11D6D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83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6DC1E4-49B8-4CB7-B7A8-9105499DF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7C59E-BF7D-404E-BB72-04C1242FF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A16FA-C648-4841-ACF4-C98B524D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81789-4081-4710-B6A4-A6B9A88F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DE3BA-2EE7-4F88-8C26-1CDE5A05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01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82B1-E2E1-4AA1-BE95-07CC2CAE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1AEA-F191-4277-8AF9-82DD21C3F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ABFD6-670A-4076-A5D1-D17E6AFC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14F1B-CD0F-4ED0-9FB6-37E51524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5047F-338E-4A70-904F-445CE17E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2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50BB-68B2-4072-8456-592A03664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E74F-065F-4C18-A822-4E125F878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6723-64E6-4D01-BD61-82C584A2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63536-F187-453C-A4E1-D203B782E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B3267-901B-43A9-A3AC-7BDA1962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82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A985-7AAB-4F8C-AB97-52850380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90AA9-BF36-4906-A121-E3F1E6A6E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43B61-55EA-4D45-93BC-F80D0F29D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00C09-3FB7-4765-A835-FCEDBDC5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96364-4349-41AE-B4D7-B14B4280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6F743-3093-45C9-9AE4-B14820228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0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C0DA-A908-4912-9DFA-FA680D93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8EA16-9330-4543-B3DA-1C0BB6E9D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90372-2466-436B-9769-A2AEE3FF6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40605-2E15-485A-9194-3A464F434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32BDE-1339-4A56-81F0-A88FFA176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D6B02-3E87-4E57-96EB-68697EAC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CC60B8-B880-4DC7-B9D2-77DD4D2C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4BD016-8A5E-4DB8-81D8-1AA423F6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63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176AC-2EF3-45B8-91BD-D22A0878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747E2-F034-4040-86B5-6F0DEFD1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5144E-6335-4D30-9E28-56F98640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54D4B-5D72-4408-AFF4-7B594783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86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D92243-2319-45EA-8AF4-5798BE80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91377-F69C-4387-8919-516F1BE0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FE728-A511-4783-B6E1-028B8172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3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6DFD-2202-4CCA-ADAC-A957D88D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2E9A9-65F2-4724-8F9C-7238039A3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ED9A9-F49A-48BB-835F-936908C70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189FD-DA65-4F68-A152-1B0BF3B1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F83E8-AE23-4E5E-B703-0EE99F77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BD34D-8C25-42CC-A313-9523AF32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89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6A0-4FB5-4A4D-8E2D-1BD33D34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06655-A489-4A68-9F2D-F01D49B70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5C16E-3480-4CBF-92CA-6C5E21B0A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A5099-A57D-4EF7-9968-C15EF1AB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DFA72-8827-4788-9FC4-17CED03B2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DA25-ECFF-4B72-B35A-AAE947D3B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69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952AE-B72A-4A73-AD28-8390A4B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CCFBE-0B7D-4992-B033-CE68C82E0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57BB1-4049-4AFE-8B28-0C8129705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E582D-109D-4829-B4A7-450C08A5BCB6}" type="datetimeFigureOut">
              <a:rPr lang="en-GB" smtClean="0"/>
              <a:t>22/05/2020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C4A5D-66E1-4EE3-8609-AF47BE499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E447D-0242-4377-8EEF-C4C692B43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0232E-89AE-4ED1-879F-3249D2CD6A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24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5082-6A69-45ED-A15E-4BD7749E2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402"/>
            <a:ext cx="7265633" cy="1043788"/>
          </a:xfrm>
        </p:spPr>
        <p:txBody>
          <a:bodyPr>
            <a:normAutofit fontScale="90000"/>
          </a:bodyPr>
          <a:lstStyle/>
          <a:p>
            <a:r>
              <a:rPr lang="en-GB" dirty="0"/>
              <a:t>The Identification Game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80679F-8D56-4BDE-BF8D-1EB1E83D8180}"/>
              </a:ext>
            </a:extLst>
          </p:cNvPr>
          <p:cNvSpPr txBox="1">
            <a:spLocks/>
          </p:cNvSpPr>
          <p:nvPr/>
        </p:nvSpPr>
        <p:spPr>
          <a:xfrm>
            <a:off x="269658" y="893260"/>
            <a:ext cx="6726315" cy="10437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Team: </a:t>
            </a:r>
            <a:r>
              <a:rPr lang="en-GB" dirty="0"/>
              <a:t>Bernoulli</a:t>
            </a:r>
          </a:p>
          <a:p>
            <a:r>
              <a:rPr lang="en-GB" b="1" dirty="0"/>
              <a:t>Members: </a:t>
            </a:r>
            <a:r>
              <a:rPr lang="en-GB" dirty="0"/>
              <a:t>Sokratis Anagnostopoulos, </a:t>
            </a:r>
            <a:r>
              <a:rPr lang="en-GB" dirty="0" err="1"/>
              <a:t>Zhenxia</a:t>
            </a:r>
            <a:r>
              <a:rPr lang="en-GB" dirty="0"/>
              <a:t> Shen, Yang Ye, Nikolas </a:t>
            </a:r>
            <a:r>
              <a:rPr lang="en-GB" dirty="0" err="1"/>
              <a:t>Vornehm</a:t>
            </a:r>
            <a:r>
              <a:rPr lang="en-GB" dirty="0"/>
              <a:t>, Yusen Zhou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90E30C-566A-4DB4-80C0-5FA25C83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880" y="202142"/>
            <a:ext cx="817033" cy="817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260FF4-0CFA-4818-9746-BD8F4F22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83" y="2300153"/>
            <a:ext cx="3917365" cy="3727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BF9FED-0CE9-4049-A16A-9EDE495424A3}"/>
              </a:ext>
            </a:extLst>
          </p:cNvPr>
          <p:cNvSpPr txBox="1"/>
          <p:nvPr/>
        </p:nvSpPr>
        <p:spPr>
          <a:xfrm>
            <a:off x="7943850" y="6471192"/>
            <a:ext cx="441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Image from: https://bit.ly/2WSu8ls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C9E558-83BC-4AAA-8EE0-82D646954105}"/>
              </a:ext>
            </a:extLst>
          </p:cNvPr>
          <p:cNvSpPr txBox="1">
            <a:spLocks/>
          </p:cNvSpPr>
          <p:nvPr/>
        </p:nvSpPr>
        <p:spPr>
          <a:xfrm>
            <a:off x="1479610" y="1833164"/>
            <a:ext cx="4752513" cy="369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 err="1"/>
              <a:t>github</a:t>
            </a:r>
            <a:r>
              <a:rPr lang="en-GB" sz="1400" dirty="0"/>
              <a:t> repo: https://github.com/acse-2019/acse4-4-bernoulli</a:t>
            </a:r>
          </a:p>
        </p:txBody>
      </p:sp>
    </p:spTree>
    <p:extLst>
      <p:ext uri="{BB962C8B-B14F-4D97-AF65-F5344CB8AC3E}">
        <p14:creationId xmlns:p14="http://schemas.microsoft.com/office/powerpoint/2010/main" val="31032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5C64-CC71-4948-AFB9-63FB8EA8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B5872-DB35-405F-8126-DACC830CC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Methodology / Workflow</a:t>
            </a:r>
          </a:p>
          <a:p>
            <a:pPr marL="514350" indent="-514350">
              <a:buAutoNum type="arabicPeriod"/>
            </a:pPr>
            <a:r>
              <a:rPr lang="en-GB" dirty="0"/>
              <a:t>Models</a:t>
            </a:r>
          </a:p>
          <a:p>
            <a:pPr marL="514350" indent="-514350">
              <a:buAutoNum type="arabicPeriod"/>
            </a:pPr>
            <a:r>
              <a:rPr lang="en-GB" dirty="0"/>
              <a:t>Augmentations</a:t>
            </a:r>
          </a:p>
          <a:p>
            <a:pPr marL="514350" indent="-514350">
              <a:buAutoNum type="arabicPeriod"/>
            </a:pPr>
            <a:r>
              <a:rPr lang="en-GB" dirty="0"/>
              <a:t>Layer freezing</a:t>
            </a:r>
          </a:p>
          <a:p>
            <a:pPr marL="514350" indent="-514350">
              <a:buAutoNum type="arabicPeriod"/>
            </a:pPr>
            <a:r>
              <a:rPr lang="en-GB" dirty="0"/>
              <a:t>Model Stacking</a:t>
            </a:r>
          </a:p>
          <a:p>
            <a:pPr marL="514350" indent="-514350">
              <a:buAutoNum type="arabicPeriod"/>
            </a:pPr>
            <a:r>
              <a:rPr lang="en-GB" dirty="0"/>
              <a:t>Results &amp; Conclusion</a:t>
            </a:r>
          </a:p>
          <a:p>
            <a:pPr marL="514350" indent="-51435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78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64E1-E8AD-4160-A56A-03B54C3F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2" y="4486"/>
            <a:ext cx="5944340" cy="793228"/>
          </a:xfrm>
        </p:spPr>
        <p:txBody>
          <a:bodyPr>
            <a:normAutofit fontScale="90000"/>
          </a:bodyPr>
          <a:lstStyle/>
          <a:p>
            <a:r>
              <a:rPr lang="en-GB" dirty="0"/>
              <a:t>1.  Methodology / Workflow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CF7A3-7D5F-4D08-AF55-FF097B390C26}"/>
              </a:ext>
            </a:extLst>
          </p:cNvPr>
          <p:cNvSpPr txBox="1"/>
          <p:nvPr/>
        </p:nvSpPr>
        <p:spPr>
          <a:xfrm>
            <a:off x="3618368" y="914482"/>
            <a:ext cx="5050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Distribute base code for loading data and training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35DA6-0DF8-4AB3-BC73-72C771B67AD6}"/>
              </a:ext>
            </a:extLst>
          </p:cNvPr>
          <p:cNvSpPr txBox="1"/>
          <p:nvPr/>
        </p:nvSpPr>
        <p:spPr>
          <a:xfrm>
            <a:off x="4003506" y="1944827"/>
            <a:ext cx="4269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Transfer learning from pretrained models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C3F96-0E15-4473-BC45-6AF3A41FB0AB}"/>
              </a:ext>
            </a:extLst>
          </p:cNvPr>
          <p:cNvSpPr txBox="1"/>
          <p:nvPr/>
        </p:nvSpPr>
        <p:spPr>
          <a:xfrm>
            <a:off x="1145176" y="3090833"/>
            <a:ext cx="1820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ResNet</a:t>
            </a:r>
            <a:r>
              <a:rPr lang="en-GB" dirty="0"/>
              <a:t> variations</a:t>
            </a:r>
          </a:p>
          <a:p>
            <a:r>
              <a:rPr lang="en-GB" dirty="0"/>
              <a:t>(Sokratis, Shen)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E8839-FC75-4C65-B03E-A60814AA8408}"/>
              </a:ext>
            </a:extLst>
          </p:cNvPr>
          <p:cNvSpPr txBox="1"/>
          <p:nvPr/>
        </p:nvSpPr>
        <p:spPr>
          <a:xfrm>
            <a:off x="3665602" y="3138141"/>
            <a:ext cx="216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GoogleNet</a:t>
            </a:r>
            <a:r>
              <a:rPr lang="en-GB" dirty="0"/>
              <a:t> variations</a:t>
            </a:r>
          </a:p>
          <a:p>
            <a:r>
              <a:rPr lang="en-GB" dirty="0"/>
              <a:t>(Nikolas, Yusen)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0A5DB-4C0A-4BD6-8D4C-4012BF0D7228}"/>
              </a:ext>
            </a:extLst>
          </p:cNvPr>
          <p:cNvSpPr txBox="1"/>
          <p:nvPr/>
        </p:nvSpPr>
        <p:spPr>
          <a:xfrm>
            <a:off x="5148857" y="4243762"/>
            <a:ext cx="216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3. Parametric Studies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B4EB04-1E46-4472-9454-AC34E179C3EB}"/>
              </a:ext>
            </a:extLst>
          </p:cNvPr>
          <p:cNvSpPr txBox="1"/>
          <p:nvPr/>
        </p:nvSpPr>
        <p:spPr>
          <a:xfrm>
            <a:off x="1028108" y="5079045"/>
            <a:ext cx="1823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Hyperparameters</a:t>
            </a:r>
          </a:p>
          <a:p>
            <a:r>
              <a:rPr lang="en-GB" dirty="0"/>
              <a:t>(Shen, Yang)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EC01D-E771-4F2B-8BC0-A88A0BECF890}"/>
              </a:ext>
            </a:extLst>
          </p:cNvPr>
          <p:cNvSpPr txBox="1"/>
          <p:nvPr/>
        </p:nvSpPr>
        <p:spPr>
          <a:xfrm>
            <a:off x="3288585" y="5135970"/>
            <a:ext cx="2506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Augmentations</a:t>
            </a:r>
          </a:p>
          <a:p>
            <a:r>
              <a:rPr lang="en-GB" dirty="0"/>
              <a:t>(Sokratis, Nikolas, Yusen)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A7D435-B9E2-4A25-A6A8-30FDFEBBC344}"/>
              </a:ext>
            </a:extLst>
          </p:cNvPr>
          <p:cNvSpPr txBox="1"/>
          <p:nvPr/>
        </p:nvSpPr>
        <p:spPr>
          <a:xfrm>
            <a:off x="7093294" y="5126985"/>
            <a:ext cx="1575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Layers freezing</a:t>
            </a:r>
          </a:p>
          <a:p>
            <a:r>
              <a:rPr lang="en-GB" dirty="0"/>
              <a:t>(Nikolas)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2E9B7-974F-4EC0-B876-28A2EA8A1EC1}"/>
              </a:ext>
            </a:extLst>
          </p:cNvPr>
          <p:cNvSpPr txBox="1"/>
          <p:nvPr/>
        </p:nvSpPr>
        <p:spPr>
          <a:xfrm>
            <a:off x="7052384" y="3147038"/>
            <a:ext cx="1480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DenseNet</a:t>
            </a:r>
            <a:endParaRPr lang="en-GB" dirty="0"/>
          </a:p>
          <a:p>
            <a:r>
              <a:rPr lang="en-GB" dirty="0"/>
              <a:t>(Yang, Yusen)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42CD7-FD79-4749-A97D-FFC1C0E6ACED}"/>
              </a:ext>
            </a:extLst>
          </p:cNvPr>
          <p:cNvSpPr txBox="1"/>
          <p:nvPr/>
        </p:nvSpPr>
        <p:spPr>
          <a:xfrm>
            <a:off x="9723878" y="3090833"/>
            <a:ext cx="1452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Vgg</a:t>
            </a:r>
            <a:r>
              <a:rPr lang="en-GB" dirty="0"/>
              <a:t>, </a:t>
            </a:r>
            <a:r>
              <a:rPr lang="en-GB" dirty="0" err="1"/>
              <a:t>HardNet</a:t>
            </a:r>
            <a:endParaRPr lang="en-GB" dirty="0"/>
          </a:p>
          <a:p>
            <a:r>
              <a:rPr lang="en-GB" dirty="0"/>
              <a:t>(Shen, Yang)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F9A78E-F377-4EB7-AA30-6F973DC2F968}"/>
              </a:ext>
            </a:extLst>
          </p:cNvPr>
          <p:cNvSpPr txBox="1"/>
          <p:nvPr/>
        </p:nvSpPr>
        <p:spPr>
          <a:xfrm>
            <a:off x="9549279" y="5067512"/>
            <a:ext cx="2126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Resizing &amp; Batch size</a:t>
            </a:r>
          </a:p>
          <a:p>
            <a:r>
              <a:rPr lang="en-GB" dirty="0"/>
              <a:t>(Sokratis)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1B736-6E95-4960-AD3A-D3B79D376ED3}"/>
              </a:ext>
            </a:extLst>
          </p:cNvPr>
          <p:cNvSpPr txBox="1"/>
          <p:nvPr/>
        </p:nvSpPr>
        <p:spPr>
          <a:xfrm>
            <a:off x="4800704" y="6217760"/>
            <a:ext cx="294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4. Model stacking / ensemble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7C43F6-18C6-4B95-A593-F5DFFBDDD426}"/>
              </a:ext>
            </a:extLst>
          </p:cNvPr>
          <p:cNvSpPr/>
          <p:nvPr/>
        </p:nvSpPr>
        <p:spPr>
          <a:xfrm>
            <a:off x="3618368" y="853920"/>
            <a:ext cx="5050678" cy="4503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ED2C806-D9A0-4243-B717-BD8D15328672}"/>
              </a:ext>
            </a:extLst>
          </p:cNvPr>
          <p:cNvSpPr/>
          <p:nvPr/>
        </p:nvSpPr>
        <p:spPr>
          <a:xfrm>
            <a:off x="4003506" y="1944827"/>
            <a:ext cx="4184988" cy="4061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ED0E4C9-B58B-4900-AE45-4B24601782A4}"/>
              </a:ext>
            </a:extLst>
          </p:cNvPr>
          <p:cNvSpPr/>
          <p:nvPr/>
        </p:nvSpPr>
        <p:spPr>
          <a:xfrm>
            <a:off x="5117526" y="4233303"/>
            <a:ext cx="2228959" cy="4731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FA949CE-DF28-423E-BD23-EBCB7BE3F480}"/>
              </a:ext>
            </a:extLst>
          </p:cNvPr>
          <p:cNvSpPr/>
          <p:nvPr/>
        </p:nvSpPr>
        <p:spPr>
          <a:xfrm>
            <a:off x="4758671" y="6158286"/>
            <a:ext cx="2986493" cy="4731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8888EC2-0EA8-4C6B-BF70-F16312032DF0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3846941" y="799483"/>
            <a:ext cx="499675" cy="4083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61AADC3-030D-409D-B833-D7CF63C87DBE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5168667" y="2168517"/>
            <a:ext cx="546983" cy="13922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87CE0E2-BAAB-4BC4-BACC-7876D550F90D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rot="16200000" flipH="1">
            <a:off x="6687594" y="2041853"/>
            <a:ext cx="555880" cy="16544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2CC7AAA-8F8C-4649-8EC4-919B8A4FEB05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8044295" y="685153"/>
            <a:ext cx="499675" cy="43116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CC56AD4-E5C7-4EF8-A891-BE8E933CB8E9}"/>
              </a:ext>
            </a:extLst>
          </p:cNvPr>
          <p:cNvCxnSpPr>
            <a:stCxn id="23" idx="2"/>
            <a:endCxn id="14" idx="0"/>
          </p:cNvCxnSpPr>
          <p:nvPr/>
        </p:nvCxnSpPr>
        <p:spPr>
          <a:xfrm rot="5400000">
            <a:off x="3899606" y="2746645"/>
            <a:ext cx="372562" cy="4292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D02164C-6542-4D61-8C68-A525D43777C2}"/>
              </a:ext>
            </a:extLst>
          </p:cNvPr>
          <p:cNvCxnSpPr>
            <a:stCxn id="23" idx="2"/>
            <a:endCxn id="19" idx="0"/>
          </p:cNvCxnSpPr>
          <p:nvPr/>
        </p:nvCxnSpPr>
        <p:spPr>
          <a:xfrm rot="16200000" flipH="1">
            <a:off x="8241668" y="2696820"/>
            <a:ext cx="361029" cy="43803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834799E-581D-428E-A774-A66086A76CBB}"/>
              </a:ext>
            </a:extLst>
          </p:cNvPr>
          <p:cNvCxnSpPr>
            <a:stCxn id="23" idx="2"/>
            <a:endCxn id="15" idx="0"/>
          </p:cNvCxnSpPr>
          <p:nvPr/>
        </p:nvCxnSpPr>
        <p:spPr>
          <a:xfrm rot="5400000">
            <a:off x="5172119" y="4076082"/>
            <a:ext cx="429487" cy="16902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73F2AF1-78F3-456F-A046-05A2F4E57E4C}"/>
              </a:ext>
            </a:extLst>
          </p:cNvPr>
          <p:cNvCxnSpPr>
            <a:stCxn id="23" idx="2"/>
            <a:endCxn id="16" idx="0"/>
          </p:cNvCxnSpPr>
          <p:nvPr/>
        </p:nvCxnSpPr>
        <p:spPr>
          <a:xfrm rot="16200000" flipH="1">
            <a:off x="6846337" y="4092152"/>
            <a:ext cx="420502" cy="16491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rrow: Down 60">
            <a:extLst>
              <a:ext uri="{FF2B5EF4-FFF2-40B4-BE49-F238E27FC236}">
                <a16:creationId xmlns:a16="http://schemas.microsoft.com/office/drawing/2014/main" id="{77F177C8-8128-42B8-AA07-D3A4F9006B9C}"/>
              </a:ext>
            </a:extLst>
          </p:cNvPr>
          <p:cNvSpPr/>
          <p:nvPr/>
        </p:nvSpPr>
        <p:spPr>
          <a:xfrm>
            <a:off x="5969463" y="1385965"/>
            <a:ext cx="253074" cy="506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DF5C56EE-8832-4ACD-AC07-AE6CED13F3AE}"/>
              </a:ext>
            </a:extLst>
          </p:cNvPr>
          <p:cNvSpPr/>
          <p:nvPr/>
        </p:nvSpPr>
        <p:spPr>
          <a:xfrm>
            <a:off x="6005924" y="3667255"/>
            <a:ext cx="253074" cy="506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26667D9D-9427-4E42-B5AE-9C23EF76E1FC}"/>
              </a:ext>
            </a:extLst>
          </p:cNvPr>
          <p:cNvSpPr/>
          <p:nvPr/>
        </p:nvSpPr>
        <p:spPr>
          <a:xfrm>
            <a:off x="6005837" y="5583830"/>
            <a:ext cx="253074" cy="506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64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537C-B421-4195-9EEA-BF4F122B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48" y="180459"/>
            <a:ext cx="3423081" cy="1151191"/>
          </a:xfrm>
        </p:spPr>
        <p:txBody>
          <a:bodyPr/>
          <a:lstStyle/>
          <a:p>
            <a:r>
              <a:rPr lang="en-GB" dirty="0"/>
              <a:t>2. 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A1A9A-91C5-4D4B-80B0-044527C4A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t="2304" r="1955" b="19469"/>
          <a:stretch/>
        </p:blipFill>
        <p:spPr>
          <a:xfrm>
            <a:off x="77978" y="1675999"/>
            <a:ext cx="6237485" cy="3451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9F4D6-A3F6-4215-8931-B6D72125BAEF}"/>
              </a:ext>
            </a:extLst>
          </p:cNvPr>
          <p:cNvSpPr txBox="1"/>
          <p:nvPr/>
        </p:nvSpPr>
        <p:spPr>
          <a:xfrm>
            <a:off x="226900" y="5225133"/>
            <a:ext cx="1181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Figure 1.   Indicative graphs of model validation accuracies for an average of 10 epochs (left) and model information (right). </a:t>
            </a:r>
          </a:p>
        </p:txBody>
      </p:sp>
      <p:pic>
        <p:nvPicPr>
          <p:cNvPr id="12" name="Picture 11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95ADF72C-F3DE-455C-A6A6-C03ECB78A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63" y="1738143"/>
            <a:ext cx="5727615" cy="28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9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64E1-E8AD-4160-A56A-03B54C3F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9610"/>
            <a:ext cx="4808738" cy="1039812"/>
          </a:xfrm>
        </p:spPr>
        <p:txBody>
          <a:bodyPr>
            <a:noAutofit/>
          </a:bodyPr>
          <a:lstStyle/>
          <a:p>
            <a:r>
              <a:rPr lang="en-GB" dirty="0"/>
              <a:t>3.  Augmentations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FB602-01ED-4A09-BBB5-9D502D5BAE11}"/>
              </a:ext>
            </a:extLst>
          </p:cNvPr>
          <p:cNvSpPr txBox="1"/>
          <p:nvPr/>
        </p:nvSpPr>
        <p:spPr>
          <a:xfrm>
            <a:off x="399359" y="1282065"/>
            <a:ext cx="23254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Examples: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584E0D-1D0B-44F6-8E3C-B2F0DC13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451638"/>
            <a:ext cx="5067300" cy="498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5E999D-765E-4569-BBB8-EF09A4DFE85E}"/>
              </a:ext>
            </a:extLst>
          </p:cNvPr>
          <p:cNvSpPr txBox="1"/>
          <p:nvPr/>
        </p:nvSpPr>
        <p:spPr>
          <a:xfrm>
            <a:off x="7210424" y="2453957"/>
            <a:ext cx="47910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Resizing</a:t>
            </a:r>
            <a:r>
              <a:rPr lang="en-GB" sz="2200" dirty="0"/>
              <a:t> (up-scaling) had the most significant effect in the Validation accuracy due to two main reasons:</a:t>
            </a:r>
          </a:p>
          <a:p>
            <a:endParaRPr lang="en-GB" sz="2200" dirty="0"/>
          </a:p>
          <a:p>
            <a:pPr marL="342900" indent="-342900">
              <a:buAutoNum type="alphaLcParenR"/>
            </a:pPr>
            <a:r>
              <a:rPr lang="en-GB" sz="2200" dirty="0"/>
              <a:t>Acts as Gaussian noise since it applies interpolation</a:t>
            </a:r>
          </a:p>
          <a:p>
            <a:pPr marL="342900" indent="-342900">
              <a:buAutoNum type="alphaLcParenR"/>
            </a:pPr>
            <a:endParaRPr lang="en-GB" sz="2200" dirty="0"/>
          </a:p>
          <a:p>
            <a:pPr marL="342900" indent="-342900">
              <a:buAutoNum type="alphaLcParenR"/>
            </a:pPr>
            <a:r>
              <a:rPr lang="en-GB" sz="2200" dirty="0"/>
              <a:t>Increases the dimension of the input, taking advantage of the large number of parameters of the pretrained models, even if the Dataset is small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994A8-26F3-4706-8AE6-A58EEDDC6D2E}"/>
              </a:ext>
            </a:extLst>
          </p:cNvPr>
          <p:cNvSpPr txBox="1"/>
          <p:nvPr/>
        </p:nvSpPr>
        <p:spPr>
          <a:xfrm>
            <a:off x="1648334" y="6360595"/>
            <a:ext cx="525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Figure 2.   Indicative augmentation techniques used. </a:t>
            </a:r>
          </a:p>
        </p:txBody>
      </p:sp>
    </p:spTree>
    <p:extLst>
      <p:ext uri="{BB962C8B-B14F-4D97-AF65-F5344CB8AC3E}">
        <p14:creationId xmlns:p14="http://schemas.microsoft.com/office/powerpoint/2010/main" val="94372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1996-0EC8-411D-A531-FDE904EC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6856"/>
            <a:ext cx="4381500" cy="1021160"/>
          </a:xfrm>
        </p:spPr>
        <p:txBody>
          <a:bodyPr/>
          <a:lstStyle/>
          <a:p>
            <a:r>
              <a:rPr lang="en-GB" dirty="0"/>
              <a:t>4.  Layer freezing</a:t>
            </a:r>
          </a:p>
        </p:txBody>
      </p:sp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0A94C42-2A9D-4470-8953-86872F3A2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81" y="1126384"/>
            <a:ext cx="4603049" cy="423613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687940-0DC5-4C50-91EF-CF346E22D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32" y="1243561"/>
            <a:ext cx="4603049" cy="40777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27D50F6-DBE3-4653-B794-B0346F9F70CC}"/>
              </a:ext>
            </a:extLst>
          </p:cNvPr>
          <p:cNvSpPr/>
          <p:nvPr/>
        </p:nvSpPr>
        <p:spPr>
          <a:xfrm>
            <a:off x="7882261" y="3517707"/>
            <a:ext cx="1625723" cy="145378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54C833-2F76-415D-BBAD-47AFEA081B09}"/>
              </a:ext>
            </a:extLst>
          </p:cNvPr>
          <p:cNvSpPr/>
          <p:nvPr/>
        </p:nvSpPr>
        <p:spPr>
          <a:xfrm>
            <a:off x="3525915" y="3588059"/>
            <a:ext cx="1640889" cy="148996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D0985-999F-40D1-BE07-7B6336843E9F}"/>
              </a:ext>
            </a:extLst>
          </p:cNvPr>
          <p:cNvSpPr txBox="1"/>
          <p:nvPr/>
        </p:nvSpPr>
        <p:spPr>
          <a:xfrm>
            <a:off x="2716858" y="5220891"/>
            <a:ext cx="702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Figure 3.   Freezing layers scenarios. Image from: https://bit.ly/3gfbaNO.</a:t>
            </a:r>
          </a:p>
          <a:p>
            <a:endParaRPr lang="en-GB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19DF9-CF87-4E14-94F7-CF575808A383}"/>
              </a:ext>
            </a:extLst>
          </p:cNvPr>
          <p:cNvSpPr txBox="1"/>
          <p:nvPr/>
        </p:nvSpPr>
        <p:spPr>
          <a:xfrm>
            <a:off x="323850" y="5867222"/>
            <a:ext cx="941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Based on the above, our case lies within the 4</a:t>
            </a:r>
            <a:r>
              <a:rPr lang="en-GB" sz="2200" baseline="30000" dirty="0"/>
              <a:t>th</a:t>
            </a:r>
            <a:r>
              <a:rPr lang="en-GB" sz="2200" dirty="0"/>
              <a:t> Quadrant, since the examined dataset could potentially represent a small subset of ImageNet.</a:t>
            </a:r>
          </a:p>
        </p:txBody>
      </p:sp>
    </p:spTree>
    <p:extLst>
      <p:ext uri="{BB962C8B-B14F-4D97-AF65-F5344CB8AC3E}">
        <p14:creationId xmlns:p14="http://schemas.microsoft.com/office/powerpoint/2010/main" val="423107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64E1-E8AD-4160-A56A-03B54C3F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02" y="0"/>
            <a:ext cx="10515600" cy="1325563"/>
          </a:xfrm>
        </p:spPr>
        <p:txBody>
          <a:bodyPr/>
          <a:lstStyle/>
          <a:p>
            <a:r>
              <a:rPr lang="en-GB" dirty="0"/>
              <a:t>5.  Model Stacking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FB602-01ED-4A09-BBB5-9D502D5BAE11}"/>
              </a:ext>
            </a:extLst>
          </p:cNvPr>
          <p:cNvSpPr txBox="1"/>
          <p:nvPr/>
        </p:nvSpPr>
        <p:spPr>
          <a:xfrm>
            <a:off x="497152" y="1049305"/>
            <a:ext cx="6622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Things we tried: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of the trained model combinations (allocated to different team members). Note that similar models can be used since they have probably converged to different local minima.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model accuracy was factored via spreading with: </a:t>
            </a:r>
          </a:p>
          <a:p>
            <a:r>
              <a:rPr lang="en-GB" dirty="0" err="1"/>
              <a:t>Softmax</a:t>
            </a:r>
            <a:r>
              <a:rPr lang="en-GB" dirty="0"/>
              <a:t> / </a:t>
            </a:r>
            <a:r>
              <a:rPr lang="en-GB" dirty="0" err="1"/>
              <a:t>Log_softmax</a:t>
            </a:r>
            <a:r>
              <a:rPr lang="en-GB" dirty="0"/>
              <a:t> / Log^2_softmax / Log^3_softmax functions.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6740B-0EF7-406E-AD04-737336DB2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5" y="3613666"/>
            <a:ext cx="9744774" cy="3066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8A3C2-7C12-4D23-9707-EECC3408182D}"/>
              </a:ext>
            </a:extLst>
          </p:cNvPr>
          <p:cNvSpPr txBox="1"/>
          <p:nvPr/>
        </p:nvSpPr>
        <p:spPr>
          <a:xfrm>
            <a:off x="3805812" y="6476729"/>
            <a:ext cx="41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Figure 4.2   Our Model Stacking diagram.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D3E102-9759-42CD-8158-793559823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6" t="1371" r="1399" b="12534"/>
          <a:stretch/>
        </p:blipFill>
        <p:spPr>
          <a:xfrm>
            <a:off x="7119892" y="504838"/>
            <a:ext cx="4933462" cy="2992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60061-90FE-405E-ACF0-6B62437ABF5E}"/>
              </a:ext>
            </a:extLst>
          </p:cNvPr>
          <p:cNvSpPr txBox="1"/>
          <p:nvPr/>
        </p:nvSpPr>
        <p:spPr>
          <a:xfrm>
            <a:off x="7182037" y="3422941"/>
            <a:ext cx="522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Figure 4.1   Stack improvement in Accuracy (~4.5%)</a:t>
            </a:r>
          </a:p>
        </p:txBody>
      </p:sp>
    </p:spTree>
    <p:extLst>
      <p:ext uri="{BB962C8B-B14F-4D97-AF65-F5344CB8AC3E}">
        <p14:creationId xmlns:p14="http://schemas.microsoft.com/office/powerpoint/2010/main" val="16288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0A94-A3C1-4514-9827-60C1BF6A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52" y="0"/>
            <a:ext cx="10515600" cy="969672"/>
          </a:xfrm>
        </p:spPr>
        <p:txBody>
          <a:bodyPr/>
          <a:lstStyle/>
          <a:p>
            <a:r>
              <a:rPr lang="en-GB" dirty="0"/>
              <a:t>6.  Results &amp; 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7A2B1-352E-43A2-9A72-464F081D5F08}"/>
              </a:ext>
            </a:extLst>
          </p:cNvPr>
          <p:cNvSpPr txBox="1"/>
          <p:nvPr/>
        </p:nvSpPr>
        <p:spPr>
          <a:xfrm>
            <a:off x="356677" y="691224"/>
            <a:ext cx="99779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A.   </a:t>
            </a:r>
            <a:r>
              <a:rPr lang="en-GB" sz="2800" dirty="0"/>
              <a:t>3</a:t>
            </a:r>
            <a:r>
              <a:rPr lang="en-GB" sz="2800" baseline="30000" dirty="0"/>
              <a:t>rd</a:t>
            </a:r>
            <a:r>
              <a:rPr lang="en-GB" sz="2800" dirty="0"/>
              <a:t> place in the competition!</a:t>
            </a:r>
          </a:p>
          <a:p>
            <a:r>
              <a:rPr lang="en-GB" sz="2800" b="1" dirty="0"/>
              <a:t>B.   </a:t>
            </a:r>
            <a:r>
              <a:rPr lang="en-GB" sz="2800" dirty="0"/>
              <a:t>Local validation accuracy of 87.5%</a:t>
            </a:r>
          </a:p>
          <a:p>
            <a:r>
              <a:rPr lang="en-GB" sz="2800" dirty="0"/>
              <a:t>       (unfortunately we did not manage to submit this one</a:t>
            </a:r>
            <a:r>
              <a:rPr lang="en-GB" sz="2800" dirty="0">
                <a:sym typeface="Wingdings" panose="05000000000000000000" pitchFamily="2" charset="2"/>
              </a:rPr>
              <a:t>)</a:t>
            </a:r>
            <a:endParaRPr lang="en-GB" sz="2800" dirty="0"/>
          </a:p>
          <a:p>
            <a:r>
              <a:rPr lang="en-GB" sz="2800" b="1" dirty="0"/>
              <a:t>C.   </a:t>
            </a:r>
            <a:r>
              <a:rPr lang="en-GB" sz="2800" dirty="0"/>
              <a:t>Efficient model training and validation script</a:t>
            </a:r>
          </a:p>
          <a:p>
            <a:r>
              <a:rPr lang="en-GB" sz="2800" b="1" dirty="0"/>
              <a:t>D.   </a:t>
            </a:r>
            <a:r>
              <a:rPr lang="en-GB" sz="2800" dirty="0"/>
              <a:t>Generalised ensemble code for future studies</a:t>
            </a:r>
          </a:p>
          <a:p>
            <a:r>
              <a:rPr lang="en-GB" sz="2800" b="1" dirty="0"/>
              <a:t>E.   </a:t>
            </a:r>
            <a:r>
              <a:rPr lang="en-GB" sz="2800" dirty="0"/>
              <a:t>Integrated library for general purpose CNN studies</a:t>
            </a:r>
          </a:p>
          <a:p>
            <a:r>
              <a:rPr lang="en-GB" sz="2800" b="1" dirty="0"/>
              <a:t>F.   </a:t>
            </a:r>
            <a:r>
              <a:rPr lang="en-GB" sz="2800" dirty="0"/>
              <a:t>Further improvements: Retrain on the full dataset, use more stable environments for GPU training.</a:t>
            </a:r>
          </a:p>
          <a:p>
            <a:r>
              <a:rPr lang="en-GB" sz="2800" dirty="0"/>
              <a:t>	</a:t>
            </a:r>
          </a:p>
          <a:p>
            <a:pPr marL="342900" indent="-342900">
              <a:buAutoNum type="alphaUcPeriod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E618C-8E9F-4783-B30F-2D65D90BC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5661"/>
          <a:stretch/>
        </p:blipFill>
        <p:spPr>
          <a:xfrm>
            <a:off x="6223246" y="3666478"/>
            <a:ext cx="5830261" cy="2813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EEFC60-16A0-486A-9E83-F8EA73A42EBD}"/>
              </a:ext>
            </a:extLst>
          </p:cNvPr>
          <p:cNvSpPr txBox="1"/>
          <p:nvPr/>
        </p:nvSpPr>
        <p:spPr>
          <a:xfrm>
            <a:off x="7923504" y="6479792"/>
            <a:ext cx="36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Figure 5.   Our brightest moment  </a:t>
            </a:r>
          </a:p>
        </p:txBody>
      </p:sp>
    </p:spTree>
    <p:extLst>
      <p:ext uri="{BB962C8B-B14F-4D97-AF65-F5344CB8AC3E}">
        <p14:creationId xmlns:p14="http://schemas.microsoft.com/office/powerpoint/2010/main" val="184084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450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The Identification Game</vt:lpstr>
      <vt:lpstr>Contents</vt:lpstr>
      <vt:lpstr>1.  Methodology / Workflow</vt:lpstr>
      <vt:lpstr>2.  Models</vt:lpstr>
      <vt:lpstr>3.  Augmentations</vt:lpstr>
      <vt:lpstr>4.  Layer freezing</vt:lpstr>
      <vt:lpstr>5.  Model Stacking</vt:lpstr>
      <vt:lpstr>6.  Results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Methodology</dc:title>
  <dc:creator>Sokratis An</dc:creator>
  <cp:lastModifiedBy>Sokratis An</cp:lastModifiedBy>
  <cp:revision>21</cp:revision>
  <dcterms:created xsi:type="dcterms:W3CDTF">2020-05-22T07:23:52Z</dcterms:created>
  <dcterms:modified xsi:type="dcterms:W3CDTF">2020-05-22T12:46:09Z</dcterms:modified>
</cp:coreProperties>
</file>